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86" r:id="rId3"/>
    <p:sldId id="287" r:id="rId4"/>
    <p:sldId id="279" r:id="rId5"/>
    <p:sldId id="274" r:id="rId6"/>
    <p:sldId id="257" r:id="rId7"/>
    <p:sldId id="258" r:id="rId8"/>
    <p:sldId id="259" r:id="rId9"/>
    <p:sldId id="264" r:id="rId10"/>
    <p:sldId id="284" r:id="rId11"/>
    <p:sldId id="283" r:id="rId12"/>
    <p:sldId id="290" r:id="rId13"/>
    <p:sldId id="261" r:id="rId14"/>
    <p:sldId id="282" r:id="rId15"/>
    <p:sldId id="273" r:id="rId16"/>
    <p:sldId id="289" r:id="rId17"/>
    <p:sldId id="280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3" autoAdjust="0"/>
    <p:restoredTop sz="99821" autoAdjust="0"/>
  </p:normalViewPr>
  <p:slideViewPr>
    <p:cSldViewPr>
      <p:cViewPr varScale="1">
        <p:scale>
          <a:sx n="82" d="100"/>
          <a:sy n="82" d="100"/>
        </p:scale>
        <p:origin x="14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AA4A7-56E0-4077-8C86-11B3C85EDC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53A58D-523C-4755-81CD-8C407061467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b="0" dirty="0">
              <a:solidFill>
                <a:srgbClr val="002060"/>
              </a:solidFill>
            </a:rPr>
            <a:t>Игил-Тыва улустун </a:t>
          </a:r>
          <a:r>
            <a:rPr lang="ru-RU" b="0" dirty="0" err="1">
              <a:solidFill>
                <a:srgbClr val="002060"/>
              </a:solidFill>
            </a:rPr>
            <a:t>ундезин</a:t>
          </a:r>
          <a:r>
            <a:rPr lang="ru-RU" b="0" dirty="0">
              <a:solidFill>
                <a:srgbClr val="002060"/>
              </a:solidFill>
            </a:rPr>
            <a:t> </a:t>
          </a:r>
          <a:r>
            <a:rPr lang="ru-RU" b="0" dirty="0" err="1">
              <a:solidFill>
                <a:srgbClr val="002060"/>
              </a:solidFill>
            </a:rPr>
            <a:t>х</a:t>
          </a:r>
          <a:r>
            <a:rPr lang="ru-RU" b="0" dirty="0" err="1">
              <a:solidFill>
                <a:srgbClr val="002060"/>
              </a:solidFill>
              <a:latin typeface="Constantia"/>
            </a:rPr>
            <a:t>ѳ</a:t>
          </a:r>
          <a:r>
            <a:rPr lang="ru-RU" b="0" dirty="0" err="1">
              <a:solidFill>
                <a:srgbClr val="002060"/>
              </a:solidFill>
            </a:rPr>
            <a:t>гжум херексели</a:t>
          </a:r>
          <a:endParaRPr lang="ru-RU" b="0" dirty="0">
            <a:solidFill>
              <a:srgbClr val="002060"/>
            </a:solidFill>
          </a:endParaRPr>
        </a:p>
      </dgm:t>
    </dgm:pt>
    <dgm:pt modelId="{8AD62496-108C-44E4-9A0F-9F1CFABA9055}" type="parTrans" cxnId="{7ED3C6A9-014A-473B-A9F5-DDB95C4D14C8}">
      <dgm:prSet/>
      <dgm:spPr/>
      <dgm:t>
        <a:bodyPr/>
        <a:lstStyle/>
        <a:p>
          <a:endParaRPr lang="ru-RU"/>
        </a:p>
      </dgm:t>
    </dgm:pt>
    <dgm:pt modelId="{4B5BE70F-EC93-4769-AA26-C73CC91EA709}" type="sibTrans" cxnId="{7ED3C6A9-014A-473B-A9F5-DDB95C4D14C8}">
      <dgm:prSet/>
      <dgm:spPr/>
      <dgm:t>
        <a:bodyPr/>
        <a:lstStyle/>
        <a:p>
          <a:endParaRPr lang="ru-RU"/>
        </a:p>
      </dgm:t>
    </dgm:pt>
    <dgm:pt modelId="{526A3698-211C-418C-93D0-18DE4118D791}" type="pres">
      <dgm:prSet presAssocID="{DF2AA4A7-56E0-4077-8C86-11B3C85EDC80}" presName="linear" presStyleCnt="0">
        <dgm:presLayoutVars>
          <dgm:animLvl val="lvl"/>
          <dgm:resizeHandles val="exact"/>
        </dgm:presLayoutVars>
      </dgm:prSet>
      <dgm:spPr/>
    </dgm:pt>
    <dgm:pt modelId="{9D046FDD-52B1-4925-AA19-1B7F262DE58E}" type="pres">
      <dgm:prSet presAssocID="{2453A58D-523C-4755-81CD-8C4070614670}" presName="parentText" presStyleLbl="node1" presStyleIdx="0" presStyleCnt="1" custLinFactNeighborX="935" custLinFactNeighborY="9906">
        <dgm:presLayoutVars>
          <dgm:chMax val="0"/>
          <dgm:bulletEnabled val="1"/>
        </dgm:presLayoutVars>
      </dgm:prSet>
      <dgm:spPr/>
    </dgm:pt>
  </dgm:ptLst>
  <dgm:cxnLst>
    <dgm:cxn modelId="{87A58082-2A91-41FD-B323-82A2C3E7A4A3}" type="presOf" srcId="{2453A58D-523C-4755-81CD-8C4070614670}" destId="{9D046FDD-52B1-4925-AA19-1B7F262DE58E}" srcOrd="0" destOrd="0" presId="urn:microsoft.com/office/officeart/2005/8/layout/vList2"/>
    <dgm:cxn modelId="{7ED3C6A9-014A-473B-A9F5-DDB95C4D14C8}" srcId="{DF2AA4A7-56E0-4077-8C86-11B3C85EDC80}" destId="{2453A58D-523C-4755-81CD-8C4070614670}" srcOrd="0" destOrd="0" parTransId="{8AD62496-108C-44E4-9A0F-9F1CFABA9055}" sibTransId="{4B5BE70F-EC93-4769-AA26-C73CC91EA709}"/>
    <dgm:cxn modelId="{59753EFB-4C07-4B17-B86D-C76FF19E3AD1}" type="presOf" srcId="{DF2AA4A7-56E0-4077-8C86-11B3C85EDC80}" destId="{526A3698-211C-418C-93D0-18DE4118D791}" srcOrd="0" destOrd="0" presId="urn:microsoft.com/office/officeart/2005/8/layout/vList2"/>
    <dgm:cxn modelId="{6D9749CB-91DF-4A2A-8D63-3D5A7EE47C66}" type="presParOf" srcId="{526A3698-211C-418C-93D0-18DE4118D791}" destId="{9D046FDD-52B1-4925-AA19-1B7F262DE58E}" srcOrd="0" destOrd="0" presId="urn:microsoft.com/office/officeart/2005/8/layout/vList2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138FF-8B08-4369-9BEB-42A2C4DBC63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D1C8CF3-B714-49D6-A717-B30AA7C35BC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i="1" dirty="0" err="1">
              <a:solidFill>
                <a:srgbClr val="002060"/>
              </a:solidFill>
            </a:rPr>
            <a:t>Игилди</a:t>
          </a:r>
          <a:r>
            <a:rPr lang="ru-RU" i="1" dirty="0">
              <a:solidFill>
                <a:srgbClr val="002060"/>
              </a:solidFill>
            </a:rPr>
            <a:t> эр </a:t>
          </a:r>
          <a:r>
            <a:rPr lang="ru-RU" i="1" dirty="0" err="1">
              <a:solidFill>
                <a:srgbClr val="002060"/>
              </a:solidFill>
            </a:rPr>
            <a:t>кижи</a:t>
          </a:r>
          <a:r>
            <a:rPr lang="ru-RU" i="1" dirty="0">
              <a:solidFill>
                <a:srgbClr val="002060"/>
              </a:solidFill>
            </a:rPr>
            <a:t> боду </a:t>
          </a:r>
          <a:r>
            <a:rPr lang="ru-RU" i="1" dirty="0" err="1">
              <a:solidFill>
                <a:srgbClr val="002060"/>
              </a:solidFill>
            </a:rPr>
            <a:t>чазап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кылып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алыр</a:t>
          </a:r>
          <a:r>
            <a:rPr lang="ru-RU" i="1" dirty="0">
              <a:solidFill>
                <a:srgbClr val="002060"/>
              </a:solidFill>
            </a:rPr>
            <a:t>, </a:t>
          </a:r>
          <a:r>
            <a:rPr lang="ru-RU" i="1" dirty="0" err="1">
              <a:solidFill>
                <a:srgbClr val="002060"/>
              </a:solidFill>
            </a:rPr>
            <a:t>азыраан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малынын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кежинден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игилдин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арнын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шап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алыр</a:t>
          </a:r>
          <a:r>
            <a:rPr lang="ru-RU" i="1" dirty="0">
              <a:solidFill>
                <a:srgbClr val="002060"/>
              </a:solidFill>
            </a:rPr>
            <a:t>, </a:t>
          </a:r>
          <a:r>
            <a:rPr lang="ru-RU" i="1" dirty="0" err="1">
              <a:solidFill>
                <a:srgbClr val="002060"/>
              </a:solidFill>
            </a:rPr>
            <a:t>хылын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аъдынын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кудуруундан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хылдап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аар.Чазынын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кирижин</a:t>
          </a:r>
          <a:r>
            <a:rPr lang="ru-RU" i="1" dirty="0">
              <a:solidFill>
                <a:srgbClr val="002060"/>
              </a:solidFill>
            </a:rPr>
            <a:t> база </a:t>
          </a:r>
          <a:r>
            <a:rPr lang="ru-RU" i="1" dirty="0" err="1">
              <a:solidFill>
                <a:srgbClr val="002060"/>
              </a:solidFill>
            </a:rPr>
            <a:t>аът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кудуруундан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херип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алыр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Ынчангаш</a:t>
          </a:r>
          <a:r>
            <a:rPr lang="ru-RU" i="1" dirty="0">
              <a:solidFill>
                <a:srgbClr val="002060"/>
              </a:solidFill>
            </a:rPr>
            <a:t>,  огнун </a:t>
          </a:r>
          <a:r>
            <a:rPr lang="ru-RU" i="1" dirty="0" err="1">
              <a:solidFill>
                <a:srgbClr val="002060"/>
              </a:solidFill>
            </a:rPr>
            <a:t>ханазынга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азып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каан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турар</a:t>
          </a:r>
          <a:r>
            <a:rPr lang="ru-RU" i="1" dirty="0">
              <a:solidFill>
                <a:srgbClr val="002060"/>
              </a:solidFill>
            </a:rPr>
            <a:t>. </a:t>
          </a:r>
          <a:r>
            <a:rPr lang="ru-RU" i="1" dirty="0" err="1">
              <a:solidFill>
                <a:srgbClr val="002060"/>
              </a:solidFill>
            </a:rPr>
            <a:t>Тывалар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колдуунда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боттарынын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кылып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алган</a:t>
          </a:r>
          <a:r>
            <a:rPr lang="ru-RU" i="1" dirty="0">
              <a:solidFill>
                <a:srgbClr val="002060"/>
              </a:solidFill>
            </a:rPr>
            <a:t> хогжум херекселдери биле </a:t>
          </a:r>
          <a:r>
            <a:rPr lang="ru-RU" i="1" dirty="0" err="1">
              <a:solidFill>
                <a:srgbClr val="002060"/>
              </a:solidFill>
            </a:rPr>
            <a:t>ойнап</a:t>
          </a:r>
          <a:r>
            <a:rPr lang="ru-RU" i="1" dirty="0">
              <a:solidFill>
                <a:srgbClr val="002060"/>
              </a:solidFill>
            </a:rPr>
            <a:t>, </a:t>
          </a:r>
          <a:r>
            <a:rPr lang="ru-RU" i="1" dirty="0" err="1">
              <a:solidFill>
                <a:srgbClr val="002060"/>
              </a:solidFill>
            </a:rPr>
            <a:t>уругларга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боттары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ооредип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чораан.Тускай</a:t>
          </a:r>
          <a:r>
            <a:rPr lang="ru-RU" i="1" dirty="0">
              <a:solidFill>
                <a:srgbClr val="002060"/>
              </a:solidFill>
            </a:rPr>
            <a:t> хогжум </a:t>
          </a:r>
          <a:r>
            <a:rPr lang="ru-RU" i="1" dirty="0" err="1">
              <a:solidFill>
                <a:srgbClr val="002060"/>
              </a:solidFill>
            </a:rPr>
            <a:t>ооредиир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башкылар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турбаан</a:t>
          </a:r>
          <a:r>
            <a:rPr lang="ru-RU" i="1" dirty="0">
              <a:solidFill>
                <a:srgbClr val="002060"/>
              </a:solidFill>
            </a:rPr>
            <a:t>.  </a:t>
          </a:r>
          <a:r>
            <a:rPr lang="ru-RU" i="1" dirty="0" err="1">
              <a:solidFill>
                <a:srgbClr val="002060"/>
              </a:solidFill>
            </a:rPr>
            <a:t>Амгы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уеде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игил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ооредиир</a:t>
          </a:r>
          <a:r>
            <a:rPr lang="ru-RU" i="1" dirty="0">
              <a:solidFill>
                <a:srgbClr val="002060"/>
              </a:solidFill>
            </a:rPr>
            <a:t> </a:t>
          </a:r>
          <a:r>
            <a:rPr lang="ru-RU" i="1" dirty="0" err="1">
              <a:solidFill>
                <a:srgbClr val="002060"/>
              </a:solidFill>
            </a:rPr>
            <a:t>башкылар</a:t>
          </a:r>
          <a:r>
            <a:rPr lang="ru-RU" i="1" dirty="0">
              <a:solidFill>
                <a:srgbClr val="002060"/>
              </a:solidFill>
            </a:rPr>
            <a:t> хогжум </a:t>
          </a:r>
          <a:r>
            <a:rPr lang="ru-RU" i="1" dirty="0" err="1">
              <a:solidFill>
                <a:srgbClr val="002060"/>
              </a:solidFill>
            </a:rPr>
            <a:t>школаларында</a:t>
          </a:r>
          <a:r>
            <a:rPr lang="ru-RU" i="1" dirty="0">
              <a:solidFill>
                <a:srgbClr val="002060"/>
              </a:solidFill>
            </a:rPr>
            <a:t> бар.</a:t>
          </a:r>
        </a:p>
      </dgm:t>
    </dgm:pt>
    <dgm:pt modelId="{C4573938-A7DC-46F1-A146-F72C5F26A206}" type="parTrans" cxnId="{06E37FE4-D522-45DC-A208-46C20F60DD62}">
      <dgm:prSet/>
      <dgm:spPr/>
      <dgm:t>
        <a:bodyPr/>
        <a:lstStyle/>
        <a:p>
          <a:endParaRPr lang="ru-RU"/>
        </a:p>
      </dgm:t>
    </dgm:pt>
    <dgm:pt modelId="{A0EB1496-2CAE-42F0-AE82-E0D370CDB600}" type="sibTrans" cxnId="{06E37FE4-D522-45DC-A208-46C20F60DD62}">
      <dgm:prSet/>
      <dgm:spPr/>
      <dgm:t>
        <a:bodyPr/>
        <a:lstStyle/>
        <a:p>
          <a:endParaRPr lang="ru-RU"/>
        </a:p>
      </dgm:t>
    </dgm:pt>
    <dgm:pt modelId="{18425A0B-B9E5-4345-A5BC-B556DAA592FE}" type="pres">
      <dgm:prSet presAssocID="{F7B138FF-8B08-4369-9BEB-42A2C4DBC634}" presName="linear" presStyleCnt="0">
        <dgm:presLayoutVars>
          <dgm:animLvl val="lvl"/>
          <dgm:resizeHandles val="exact"/>
        </dgm:presLayoutVars>
      </dgm:prSet>
      <dgm:spPr/>
    </dgm:pt>
    <dgm:pt modelId="{A285A674-F2DC-4C69-8C55-76F9B28A9270}" type="pres">
      <dgm:prSet presAssocID="{FD1C8CF3-B714-49D6-A717-B30AA7C35BC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F02C714-5498-40A4-B466-E4CEB805BC71}" type="presOf" srcId="{F7B138FF-8B08-4369-9BEB-42A2C4DBC634}" destId="{18425A0B-B9E5-4345-A5BC-B556DAA592FE}" srcOrd="0" destOrd="0" presId="urn:microsoft.com/office/officeart/2005/8/layout/vList2"/>
    <dgm:cxn modelId="{76FCDE9A-DBED-46E3-B218-DE073612C121}" type="presOf" srcId="{FD1C8CF3-B714-49D6-A717-B30AA7C35BCF}" destId="{A285A674-F2DC-4C69-8C55-76F9B28A9270}" srcOrd="0" destOrd="0" presId="urn:microsoft.com/office/officeart/2005/8/layout/vList2"/>
    <dgm:cxn modelId="{06E37FE4-D522-45DC-A208-46C20F60DD62}" srcId="{F7B138FF-8B08-4369-9BEB-42A2C4DBC634}" destId="{FD1C8CF3-B714-49D6-A717-B30AA7C35BCF}" srcOrd="0" destOrd="0" parTransId="{C4573938-A7DC-46F1-A146-F72C5F26A206}" sibTransId="{A0EB1496-2CAE-42F0-AE82-E0D370CDB600}"/>
    <dgm:cxn modelId="{E7445035-481C-428E-B4A8-0E925632EC23}" type="presParOf" srcId="{18425A0B-B9E5-4345-A5BC-B556DAA592FE}" destId="{A285A674-F2DC-4C69-8C55-76F9B28A92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659F4B-13D1-4973-AE3E-76BF9E5AFC4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20CA9E-3987-49DA-80BF-3EA246B8DD6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3200" b="1" dirty="0">
              <a:solidFill>
                <a:srgbClr val="002060"/>
              </a:solidFill>
            </a:rPr>
            <a:t>Тыва </a:t>
          </a:r>
          <a:r>
            <a:rPr lang="ru-RU" sz="3200" b="1" dirty="0" err="1">
              <a:solidFill>
                <a:srgbClr val="002060"/>
              </a:solidFill>
            </a:rPr>
            <a:t>игилчинин</a:t>
          </a:r>
          <a:r>
            <a:rPr lang="ru-RU" sz="3200" b="1" dirty="0">
              <a:solidFill>
                <a:srgbClr val="002060"/>
              </a:solidFill>
            </a:rPr>
            <a:t> </a:t>
          </a:r>
          <a:r>
            <a:rPr lang="ru-RU" sz="3200" b="1" dirty="0" err="1">
              <a:solidFill>
                <a:srgbClr val="002060"/>
              </a:solidFill>
            </a:rPr>
            <a:t>ужурлары</a:t>
          </a:r>
          <a:endParaRPr lang="ru-RU" sz="3200" b="1" dirty="0">
            <a:solidFill>
              <a:srgbClr val="002060"/>
            </a:solidFill>
          </a:endParaRPr>
        </a:p>
      </dgm:t>
    </dgm:pt>
    <dgm:pt modelId="{0B510A8B-9D09-4D0C-8300-D51F66011BBA}" type="parTrans" cxnId="{3779D618-8CAA-4624-95AA-9401AB7F822E}">
      <dgm:prSet/>
      <dgm:spPr/>
      <dgm:t>
        <a:bodyPr/>
        <a:lstStyle/>
        <a:p>
          <a:endParaRPr lang="ru-RU"/>
        </a:p>
      </dgm:t>
    </dgm:pt>
    <dgm:pt modelId="{F61D83F7-CEC6-49BA-9F3D-05F85AE5941B}" type="sibTrans" cxnId="{3779D618-8CAA-4624-95AA-9401AB7F822E}">
      <dgm:prSet/>
      <dgm:spPr/>
      <dgm:t>
        <a:bodyPr/>
        <a:lstStyle/>
        <a:p>
          <a:endParaRPr lang="ru-RU"/>
        </a:p>
      </dgm:t>
    </dgm:pt>
    <dgm:pt modelId="{AC62AC32-7DD3-4B37-A28B-9BB195366445}" type="pres">
      <dgm:prSet presAssocID="{2B659F4B-13D1-4973-AE3E-76BF9E5AFC41}" presName="linear" presStyleCnt="0">
        <dgm:presLayoutVars>
          <dgm:animLvl val="lvl"/>
          <dgm:resizeHandles val="exact"/>
        </dgm:presLayoutVars>
      </dgm:prSet>
      <dgm:spPr/>
    </dgm:pt>
    <dgm:pt modelId="{9347A5AB-D279-43FB-897A-8369B96829C0}" type="pres">
      <dgm:prSet presAssocID="{F120CA9E-3987-49DA-80BF-3EA246B8DD6C}" presName="parentText" presStyleLbl="node1" presStyleIdx="0" presStyleCnt="1" custLinFactNeighborY="10716">
        <dgm:presLayoutVars>
          <dgm:chMax val="0"/>
          <dgm:bulletEnabled val="1"/>
        </dgm:presLayoutVars>
      </dgm:prSet>
      <dgm:spPr/>
    </dgm:pt>
  </dgm:ptLst>
  <dgm:cxnLst>
    <dgm:cxn modelId="{3779D618-8CAA-4624-95AA-9401AB7F822E}" srcId="{2B659F4B-13D1-4973-AE3E-76BF9E5AFC41}" destId="{F120CA9E-3987-49DA-80BF-3EA246B8DD6C}" srcOrd="0" destOrd="0" parTransId="{0B510A8B-9D09-4D0C-8300-D51F66011BBA}" sibTransId="{F61D83F7-CEC6-49BA-9F3D-05F85AE5941B}"/>
    <dgm:cxn modelId="{F597F020-BD49-40D3-8143-37C845D51277}" type="presOf" srcId="{2B659F4B-13D1-4973-AE3E-76BF9E5AFC41}" destId="{AC62AC32-7DD3-4B37-A28B-9BB195366445}" srcOrd="0" destOrd="0" presId="urn:microsoft.com/office/officeart/2005/8/layout/vList2"/>
    <dgm:cxn modelId="{494B2E95-F9EF-4164-B995-DDB9653F41BD}" type="presOf" srcId="{F120CA9E-3987-49DA-80BF-3EA246B8DD6C}" destId="{9347A5AB-D279-43FB-897A-8369B96829C0}" srcOrd="0" destOrd="0" presId="urn:microsoft.com/office/officeart/2005/8/layout/vList2"/>
    <dgm:cxn modelId="{A336C7B4-F1DB-408F-BD75-ACD5BF038658}" type="presParOf" srcId="{AC62AC32-7DD3-4B37-A28B-9BB195366445}" destId="{9347A5AB-D279-43FB-897A-8369B96829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011596-B35D-4402-A568-0A5EAEB9CA8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7DE3EFF-106C-4FAB-A12D-1127F6708D68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i="1" dirty="0">
              <a:solidFill>
                <a:srgbClr val="002060"/>
              </a:solidFill>
            </a:rPr>
            <a:t>Тыва хогжум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–</a:t>
          </a:r>
          <a:r>
            <a:rPr lang="ru-RU" b="1" i="1" dirty="0" err="1">
              <a:solidFill>
                <a:schemeClr val="accent2">
                  <a:lumMod val="75000"/>
                </a:schemeClr>
              </a:solidFill>
            </a:rPr>
            <a:t>Тываларның бурунгу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b="1" i="1" dirty="0" err="1">
              <a:solidFill>
                <a:schemeClr val="accent2">
                  <a:lumMod val="75000"/>
                </a:schemeClr>
              </a:solidFill>
            </a:rPr>
            <a:t>культуразының бир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b="1" i="1" dirty="0" err="1">
              <a:solidFill>
                <a:schemeClr val="accent2">
                  <a:lumMod val="75000"/>
                </a:schemeClr>
              </a:solidFill>
            </a:rPr>
            <a:t>кезээ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. Тыва хогжум </a:t>
          </a:r>
          <a:r>
            <a:rPr lang="ru-RU" b="1" i="1" dirty="0" err="1">
              <a:solidFill>
                <a:schemeClr val="accent2">
                  <a:lumMod val="75000"/>
                </a:schemeClr>
              </a:solidFill>
            </a:rPr>
            <a:t>херексели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b="1" i="1" dirty="0" err="1">
              <a:solidFill>
                <a:schemeClr val="accent2">
                  <a:lumMod val="75000"/>
                </a:schemeClr>
              </a:solidFill>
            </a:rPr>
            <a:t>бодунуң ниити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b="1" i="1" dirty="0" err="1">
              <a:solidFill>
                <a:schemeClr val="accent2">
                  <a:lumMod val="75000"/>
                </a:schemeClr>
              </a:solidFill>
            </a:rPr>
            <a:t>хевириниң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b="1" i="1" dirty="0" err="1">
              <a:solidFill>
                <a:schemeClr val="accent2">
                  <a:lumMod val="75000"/>
                </a:schemeClr>
              </a:solidFill>
            </a:rPr>
            <a:t>иштики-даштыкы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b="1" i="1" dirty="0" err="1">
              <a:solidFill>
                <a:schemeClr val="accent2">
                  <a:lumMod val="75000"/>
                </a:schemeClr>
              </a:solidFill>
            </a:rPr>
            <a:t>тургузуунуң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b="1" i="1" dirty="0" err="1">
              <a:solidFill>
                <a:schemeClr val="accent2">
                  <a:lumMod val="75000"/>
                </a:schemeClr>
              </a:solidFill>
            </a:rPr>
            <a:t>ужурларының талазы-биле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b="1" i="1" dirty="0" err="1">
              <a:solidFill>
                <a:schemeClr val="accent2">
                  <a:lumMod val="75000"/>
                </a:schemeClr>
              </a:solidFill>
            </a:rPr>
            <a:t>тускай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b="1" i="1" dirty="0" err="1">
              <a:solidFill>
                <a:schemeClr val="accent2">
                  <a:lumMod val="75000"/>
                </a:schemeClr>
              </a:solidFill>
            </a:rPr>
            <a:t>сагыыр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b="1" i="1" dirty="0" err="1">
              <a:solidFill>
                <a:schemeClr val="accent2">
                  <a:lumMod val="75000"/>
                </a:schemeClr>
              </a:solidFill>
            </a:rPr>
            <a:t>дүрүмнерлиг</a:t>
          </a:r>
          <a:r>
            <a:rPr lang="ru-RU" b="1" i="1" dirty="0">
              <a:solidFill>
                <a:schemeClr val="accent2">
                  <a:lumMod val="75000"/>
                </a:schemeClr>
              </a:solidFill>
            </a:rPr>
            <a:t>. </a:t>
          </a:r>
        </a:p>
      </dgm:t>
    </dgm:pt>
    <dgm:pt modelId="{52315CCB-2D1E-40B3-B68C-D5AAD53C69F9}" type="parTrans" cxnId="{4E1BFDF6-40E6-4B31-99D4-F80858C6A2E7}">
      <dgm:prSet/>
      <dgm:spPr/>
      <dgm:t>
        <a:bodyPr/>
        <a:lstStyle/>
        <a:p>
          <a:endParaRPr lang="ru-RU"/>
        </a:p>
      </dgm:t>
    </dgm:pt>
    <dgm:pt modelId="{A260354D-E8FE-4F6F-ADD5-0F3CD4CDD0B2}" type="sibTrans" cxnId="{4E1BFDF6-40E6-4B31-99D4-F80858C6A2E7}">
      <dgm:prSet/>
      <dgm:spPr/>
      <dgm:t>
        <a:bodyPr/>
        <a:lstStyle/>
        <a:p>
          <a:endParaRPr lang="ru-RU"/>
        </a:p>
      </dgm:t>
    </dgm:pt>
    <dgm:pt modelId="{1A772544-E3AA-4D06-8FCA-D07EBB0BC4EE}" type="pres">
      <dgm:prSet presAssocID="{54011596-B35D-4402-A568-0A5EAEB9CA8F}" presName="linear" presStyleCnt="0">
        <dgm:presLayoutVars>
          <dgm:animLvl val="lvl"/>
          <dgm:resizeHandles val="exact"/>
        </dgm:presLayoutVars>
      </dgm:prSet>
      <dgm:spPr/>
    </dgm:pt>
    <dgm:pt modelId="{6ABBBF1E-E435-4756-98BF-7565DBB70D3D}" type="pres">
      <dgm:prSet presAssocID="{57DE3EFF-106C-4FAB-A12D-1127F6708D68}" presName="parentText" presStyleLbl="node1" presStyleIdx="0" presStyleCnt="1" custScaleY="107655" custLinFactNeighborX="3225" custLinFactNeighborY="5813">
        <dgm:presLayoutVars>
          <dgm:chMax val="0"/>
          <dgm:bulletEnabled val="1"/>
        </dgm:presLayoutVars>
      </dgm:prSet>
      <dgm:spPr/>
    </dgm:pt>
  </dgm:ptLst>
  <dgm:cxnLst>
    <dgm:cxn modelId="{12C1B9A6-542F-4DC9-A398-E4FA1E56299F}" type="presOf" srcId="{57DE3EFF-106C-4FAB-A12D-1127F6708D68}" destId="{6ABBBF1E-E435-4756-98BF-7565DBB70D3D}" srcOrd="0" destOrd="0" presId="urn:microsoft.com/office/officeart/2005/8/layout/vList2"/>
    <dgm:cxn modelId="{EB230AB0-1A9C-4B1E-85A5-1DABC1293570}" type="presOf" srcId="{54011596-B35D-4402-A568-0A5EAEB9CA8F}" destId="{1A772544-E3AA-4D06-8FCA-D07EBB0BC4EE}" srcOrd="0" destOrd="0" presId="urn:microsoft.com/office/officeart/2005/8/layout/vList2"/>
    <dgm:cxn modelId="{4E1BFDF6-40E6-4B31-99D4-F80858C6A2E7}" srcId="{54011596-B35D-4402-A568-0A5EAEB9CA8F}" destId="{57DE3EFF-106C-4FAB-A12D-1127F6708D68}" srcOrd="0" destOrd="0" parTransId="{52315CCB-2D1E-40B3-B68C-D5AAD53C69F9}" sibTransId="{A260354D-E8FE-4F6F-ADD5-0F3CD4CDD0B2}"/>
    <dgm:cxn modelId="{C0D91E81-FF17-4C0A-991A-4731A1E313EB}" type="presParOf" srcId="{1A772544-E3AA-4D06-8FCA-D07EBB0BC4EE}" destId="{6ABBBF1E-E435-4756-98BF-7565DBB70D3D}" srcOrd="0" destOrd="0" presId="urn:microsoft.com/office/officeart/2005/8/layout/vList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46FDD-52B1-4925-AA19-1B7F262DE58E}">
      <dsp:nvSpPr>
        <dsp:cNvPr id="0" name=""/>
        <dsp:cNvSpPr/>
      </dsp:nvSpPr>
      <dsp:spPr>
        <a:xfrm>
          <a:off x="0" y="19323"/>
          <a:ext cx="7643866" cy="62361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kern="1200" dirty="0">
              <a:solidFill>
                <a:srgbClr val="002060"/>
              </a:solidFill>
            </a:rPr>
            <a:t>Игил-Тыва улустун </a:t>
          </a:r>
          <a:r>
            <a:rPr lang="ru-RU" sz="2600" b="0" kern="1200" dirty="0" err="1">
              <a:solidFill>
                <a:srgbClr val="002060"/>
              </a:solidFill>
            </a:rPr>
            <a:t>ундезин</a:t>
          </a:r>
          <a:r>
            <a:rPr lang="ru-RU" sz="2600" b="0" kern="1200" dirty="0">
              <a:solidFill>
                <a:srgbClr val="002060"/>
              </a:solidFill>
            </a:rPr>
            <a:t> </a:t>
          </a:r>
          <a:r>
            <a:rPr lang="ru-RU" sz="2600" b="0" kern="1200" dirty="0" err="1">
              <a:solidFill>
                <a:srgbClr val="002060"/>
              </a:solidFill>
            </a:rPr>
            <a:t>х</a:t>
          </a:r>
          <a:r>
            <a:rPr lang="ru-RU" sz="2600" b="0" kern="1200" dirty="0" err="1">
              <a:solidFill>
                <a:srgbClr val="002060"/>
              </a:solidFill>
              <a:latin typeface="Constantia"/>
            </a:rPr>
            <a:t>ѳ</a:t>
          </a:r>
          <a:r>
            <a:rPr lang="ru-RU" sz="2600" b="0" kern="1200" dirty="0" err="1">
              <a:solidFill>
                <a:srgbClr val="002060"/>
              </a:solidFill>
            </a:rPr>
            <a:t>гжум херексели</a:t>
          </a:r>
          <a:endParaRPr lang="ru-RU" sz="2600" b="0" kern="1200" dirty="0">
            <a:solidFill>
              <a:srgbClr val="002060"/>
            </a:solidFill>
          </a:endParaRPr>
        </a:p>
      </dsp:txBody>
      <dsp:txXfrm>
        <a:off x="30442" y="49765"/>
        <a:ext cx="7582982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5A674-F2DC-4C69-8C55-76F9B28A9270}">
      <dsp:nvSpPr>
        <dsp:cNvPr id="0" name=""/>
        <dsp:cNvSpPr/>
      </dsp:nvSpPr>
      <dsp:spPr>
        <a:xfrm>
          <a:off x="0" y="91850"/>
          <a:ext cx="7854696" cy="47455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i="1" kern="1200" dirty="0" err="1">
              <a:solidFill>
                <a:srgbClr val="002060"/>
              </a:solidFill>
            </a:rPr>
            <a:t>Игилди</a:t>
          </a:r>
          <a:r>
            <a:rPr lang="ru-RU" sz="2600" i="1" kern="1200" dirty="0">
              <a:solidFill>
                <a:srgbClr val="002060"/>
              </a:solidFill>
            </a:rPr>
            <a:t> эр </a:t>
          </a:r>
          <a:r>
            <a:rPr lang="ru-RU" sz="2600" i="1" kern="1200" dirty="0" err="1">
              <a:solidFill>
                <a:srgbClr val="002060"/>
              </a:solidFill>
            </a:rPr>
            <a:t>кижи</a:t>
          </a:r>
          <a:r>
            <a:rPr lang="ru-RU" sz="2600" i="1" kern="1200" dirty="0">
              <a:solidFill>
                <a:srgbClr val="002060"/>
              </a:solidFill>
            </a:rPr>
            <a:t> боду </a:t>
          </a:r>
          <a:r>
            <a:rPr lang="ru-RU" sz="2600" i="1" kern="1200" dirty="0" err="1">
              <a:solidFill>
                <a:srgbClr val="002060"/>
              </a:solidFill>
            </a:rPr>
            <a:t>чазап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кылып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алыр</a:t>
          </a:r>
          <a:r>
            <a:rPr lang="ru-RU" sz="2600" i="1" kern="1200" dirty="0">
              <a:solidFill>
                <a:srgbClr val="002060"/>
              </a:solidFill>
            </a:rPr>
            <a:t>, </a:t>
          </a:r>
          <a:r>
            <a:rPr lang="ru-RU" sz="2600" i="1" kern="1200" dirty="0" err="1">
              <a:solidFill>
                <a:srgbClr val="002060"/>
              </a:solidFill>
            </a:rPr>
            <a:t>азыраан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малынын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кежинден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игилдин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арнын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шап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алыр</a:t>
          </a:r>
          <a:r>
            <a:rPr lang="ru-RU" sz="2600" i="1" kern="1200" dirty="0">
              <a:solidFill>
                <a:srgbClr val="002060"/>
              </a:solidFill>
            </a:rPr>
            <a:t>, </a:t>
          </a:r>
          <a:r>
            <a:rPr lang="ru-RU" sz="2600" i="1" kern="1200" dirty="0" err="1">
              <a:solidFill>
                <a:srgbClr val="002060"/>
              </a:solidFill>
            </a:rPr>
            <a:t>хылын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аъдынын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кудуруундан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хылдап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аар.Чазынын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кирижин</a:t>
          </a:r>
          <a:r>
            <a:rPr lang="ru-RU" sz="2600" i="1" kern="1200" dirty="0">
              <a:solidFill>
                <a:srgbClr val="002060"/>
              </a:solidFill>
            </a:rPr>
            <a:t> база </a:t>
          </a:r>
          <a:r>
            <a:rPr lang="ru-RU" sz="2600" i="1" kern="1200" dirty="0" err="1">
              <a:solidFill>
                <a:srgbClr val="002060"/>
              </a:solidFill>
            </a:rPr>
            <a:t>аът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кудуруундан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херип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алыр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Ынчангаш</a:t>
          </a:r>
          <a:r>
            <a:rPr lang="ru-RU" sz="2600" i="1" kern="1200" dirty="0">
              <a:solidFill>
                <a:srgbClr val="002060"/>
              </a:solidFill>
            </a:rPr>
            <a:t>,  огнун </a:t>
          </a:r>
          <a:r>
            <a:rPr lang="ru-RU" sz="2600" i="1" kern="1200" dirty="0" err="1">
              <a:solidFill>
                <a:srgbClr val="002060"/>
              </a:solidFill>
            </a:rPr>
            <a:t>ханазынга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азып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каан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турар</a:t>
          </a:r>
          <a:r>
            <a:rPr lang="ru-RU" sz="2600" i="1" kern="1200" dirty="0">
              <a:solidFill>
                <a:srgbClr val="002060"/>
              </a:solidFill>
            </a:rPr>
            <a:t>. </a:t>
          </a:r>
          <a:r>
            <a:rPr lang="ru-RU" sz="2600" i="1" kern="1200" dirty="0" err="1">
              <a:solidFill>
                <a:srgbClr val="002060"/>
              </a:solidFill>
            </a:rPr>
            <a:t>Тывалар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колдуунда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боттарынын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кылып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алган</a:t>
          </a:r>
          <a:r>
            <a:rPr lang="ru-RU" sz="2600" i="1" kern="1200" dirty="0">
              <a:solidFill>
                <a:srgbClr val="002060"/>
              </a:solidFill>
            </a:rPr>
            <a:t> хогжум херекселдери биле </a:t>
          </a:r>
          <a:r>
            <a:rPr lang="ru-RU" sz="2600" i="1" kern="1200" dirty="0" err="1">
              <a:solidFill>
                <a:srgbClr val="002060"/>
              </a:solidFill>
            </a:rPr>
            <a:t>ойнап</a:t>
          </a:r>
          <a:r>
            <a:rPr lang="ru-RU" sz="2600" i="1" kern="1200" dirty="0">
              <a:solidFill>
                <a:srgbClr val="002060"/>
              </a:solidFill>
            </a:rPr>
            <a:t>, </a:t>
          </a:r>
          <a:r>
            <a:rPr lang="ru-RU" sz="2600" i="1" kern="1200" dirty="0" err="1">
              <a:solidFill>
                <a:srgbClr val="002060"/>
              </a:solidFill>
            </a:rPr>
            <a:t>уругларга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боттары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ооредип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чораан.Тускай</a:t>
          </a:r>
          <a:r>
            <a:rPr lang="ru-RU" sz="2600" i="1" kern="1200" dirty="0">
              <a:solidFill>
                <a:srgbClr val="002060"/>
              </a:solidFill>
            </a:rPr>
            <a:t> хогжум </a:t>
          </a:r>
          <a:r>
            <a:rPr lang="ru-RU" sz="2600" i="1" kern="1200" dirty="0" err="1">
              <a:solidFill>
                <a:srgbClr val="002060"/>
              </a:solidFill>
            </a:rPr>
            <a:t>ооредиир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башкылар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турбаан</a:t>
          </a:r>
          <a:r>
            <a:rPr lang="ru-RU" sz="2600" i="1" kern="1200" dirty="0">
              <a:solidFill>
                <a:srgbClr val="002060"/>
              </a:solidFill>
            </a:rPr>
            <a:t>.  </a:t>
          </a:r>
          <a:r>
            <a:rPr lang="ru-RU" sz="2600" i="1" kern="1200" dirty="0" err="1">
              <a:solidFill>
                <a:srgbClr val="002060"/>
              </a:solidFill>
            </a:rPr>
            <a:t>Амгы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уеде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игил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ооредиир</a:t>
          </a:r>
          <a:r>
            <a:rPr lang="ru-RU" sz="2600" i="1" kern="1200" dirty="0">
              <a:solidFill>
                <a:srgbClr val="002060"/>
              </a:solidFill>
            </a:rPr>
            <a:t> </a:t>
          </a:r>
          <a:r>
            <a:rPr lang="ru-RU" sz="2600" i="1" kern="1200" dirty="0" err="1">
              <a:solidFill>
                <a:srgbClr val="002060"/>
              </a:solidFill>
            </a:rPr>
            <a:t>башкылар</a:t>
          </a:r>
          <a:r>
            <a:rPr lang="ru-RU" sz="2600" i="1" kern="1200" dirty="0">
              <a:solidFill>
                <a:srgbClr val="002060"/>
              </a:solidFill>
            </a:rPr>
            <a:t> хогжум </a:t>
          </a:r>
          <a:r>
            <a:rPr lang="ru-RU" sz="2600" i="1" kern="1200" dirty="0" err="1">
              <a:solidFill>
                <a:srgbClr val="002060"/>
              </a:solidFill>
            </a:rPr>
            <a:t>школаларында</a:t>
          </a:r>
          <a:r>
            <a:rPr lang="ru-RU" sz="2600" i="1" kern="1200" dirty="0">
              <a:solidFill>
                <a:srgbClr val="002060"/>
              </a:solidFill>
            </a:rPr>
            <a:t> бар.</a:t>
          </a:r>
        </a:p>
      </dsp:txBody>
      <dsp:txXfrm>
        <a:off x="231657" y="323507"/>
        <a:ext cx="7391382" cy="4282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7A5AB-D279-43FB-897A-8369B96829C0}">
      <dsp:nvSpPr>
        <dsp:cNvPr id="0" name=""/>
        <dsp:cNvSpPr/>
      </dsp:nvSpPr>
      <dsp:spPr>
        <a:xfrm>
          <a:off x="0" y="4529"/>
          <a:ext cx="7772400" cy="106704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</a:rPr>
            <a:t>Тыва </a:t>
          </a:r>
          <a:r>
            <a:rPr lang="ru-RU" sz="3200" b="1" kern="1200" dirty="0" err="1">
              <a:solidFill>
                <a:srgbClr val="002060"/>
              </a:solidFill>
            </a:rPr>
            <a:t>игилчинин</a:t>
          </a:r>
          <a:r>
            <a:rPr lang="ru-RU" sz="3200" b="1" kern="1200" dirty="0">
              <a:solidFill>
                <a:srgbClr val="002060"/>
              </a:solidFill>
            </a:rPr>
            <a:t> </a:t>
          </a:r>
          <a:r>
            <a:rPr lang="ru-RU" sz="3200" b="1" kern="1200" dirty="0" err="1">
              <a:solidFill>
                <a:srgbClr val="002060"/>
              </a:solidFill>
            </a:rPr>
            <a:t>ужурлары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52089" y="56618"/>
        <a:ext cx="7668222" cy="962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BBF1E-E435-4756-98BF-7565DBB70D3D}">
      <dsp:nvSpPr>
        <dsp:cNvPr id="0" name=""/>
        <dsp:cNvSpPr/>
      </dsp:nvSpPr>
      <dsp:spPr>
        <a:xfrm>
          <a:off x="0" y="4"/>
          <a:ext cx="8858280" cy="478634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i="1" kern="1200" dirty="0">
              <a:solidFill>
                <a:srgbClr val="002060"/>
              </a:solidFill>
            </a:rPr>
            <a:t>Тыва хогжум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–</a:t>
          </a:r>
          <a:r>
            <a:rPr lang="ru-RU" sz="3800" b="1" i="1" kern="1200" dirty="0" err="1">
              <a:solidFill>
                <a:schemeClr val="accent2">
                  <a:lumMod val="75000"/>
                </a:schemeClr>
              </a:solidFill>
            </a:rPr>
            <a:t>Тываларның бурунгу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800" b="1" i="1" kern="1200" dirty="0" err="1">
              <a:solidFill>
                <a:schemeClr val="accent2">
                  <a:lumMod val="75000"/>
                </a:schemeClr>
              </a:solidFill>
            </a:rPr>
            <a:t>культуразының бир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800" b="1" i="1" kern="1200" dirty="0" err="1">
              <a:solidFill>
                <a:schemeClr val="accent2">
                  <a:lumMod val="75000"/>
                </a:schemeClr>
              </a:solidFill>
            </a:rPr>
            <a:t>кезээ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. Тыва хогжум </a:t>
          </a:r>
          <a:r>
            <a:rPr lang="ru-RU" sz="3800" b="1" i="1" kern="1200" dirty="0" err="1">
              <a:solidFill>
                <a:schemeClr val="accent2">
                  <a:lumMod val="75000"/>
                </a:schemeClr>
              </a:solidFill>
            </a:rPr>
            <a:t>херексели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800" b="1" i="1" kern="1200" dirty="0" err="1">
              <a:solidFill>
                <a:schemeClr val="accent2">
                  <a:lumMod val="75000"/>
                </a:schemeClr>
              </a:solidFill>
            </a:rPr>
            <a:t>бодунуң ниити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800" b="1" i="1" kern="1200" dirty="0" err="1">
              <a:solidFill>
                <a:schemeClr val="accent2">
                  <a:lumMod val="75000"/>
                </a:schemeClr>
              </a:solidFill>
            </a:rPr>
            <a:t>хевириниң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sz="3800" b="1" i="1" kern="1200" dirty="0" err="1">
              <a:solidFill>
                <a:schemeClr val="accent2">
                  <a:lumMod val="75000"/>
                </a:schemeClr>
              </a:solidFill>
            </a:rPr>
            <a:t>иштики-даштыкы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800" b="1" i="1" kern="1200" dirty="0" err="1">
              <a:solidFill>
                <a:schemeClr val="accent2">
                  <a:lumMod val="75000"/>
                </a:schemeClr>
              </a:solidFill>
            </a:rPr>
            <a:t>тургузуунуң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sz="3800" b="1" i="1" kern="1200" dirty="0" err="1">
              <a:solidFill>
                <a:schemeClr val="accent2">
                  <a:lumMod val="75000"/>
                </a:schemeClr>
              </a:solidFill>
            </a:rPr>
            <a:t>ужурларының талазы-биле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800" b="1" i="1" kern="1200" dirty="0" err="1">
              <a:solidFill>
                <a:schemeClr val="accent2">
                  <a:lumMod val="75000"/>
                </a:schemeClr>
              </a:solidFill>
            </a:rPr>
            <a:t>тускай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800" b="1" i="1" kern="1200" dirty="0" err="1">
              <a:solidFill>
                <a:schemeClr val="accent2">
                  <a:lumMod val="75000"/>
                </a:schemeClr>
              </a:solidFill>
            </a:rPr>
            <a:t>сагыыр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800" b="1" i="1" kern="1200" dirty="0" err="1">
              <a:solidFill>
                <a:schemeClr val="accent2">
                  <a:lumMod val="75000"/>
                </a:schemeClr>
              </a:solidFill>
            </a:rPr>
            <a:t>дүрүмнерлиг</a:t>
          </a:r>
          <a:r>
            <a:rPr lang="ru-RU" sz="3800" b="1" i="1" kern="1200" dirty="0">
              <a:solidFill>
                <a:schemeClr val="accent2">
                  <a:lumMod val="75000"/>
                </a:schemeClr>
              </a:solidFill>
            </a:rPr>
            <a:t>. </a:t>
          </a:r>
        </a:p>
      </dsp:txBody>
      <dsp:txXfrm>
        <a:off x="233650" y="233654"/>
        <a:ext cx="8390980" cy="4319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A9E28-A746-4474-B64D-F25D22A70D25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DB6F-1F11-453D-BBA0-FA15A80B0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2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0DB6F-1F11-453D-BBA0-FA15A80B08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0DB6F-1F11-453D-BBA0-FA15A80B08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enovo\Desktop\Тув.нац. инстр\177.jpg"/>
          <p:cNvPicPr>
            <a:picLocks noChangeAspect="1" noChangeArrowheads="1"/>
          </p:cNvPicPr>
          <p:nvPr/>
        </p:nvPicPr>
        <p:blipFill>
          <a:blip r:embed="rId3" cstate="print"/>
          <a:srcRect l="9125" t="3249" r="59771"/>
          <a:stretch>
            <a:fillRect/>
          </a:stretch>
        </p:blipFill>
        <p:spPr bwMode="auto">
          <a:xfrm flipH="1">
            <a:off x="0" y="0"/>
            <a:ext cx="228598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3" y="4005064"/>
            <a:ext cx="6215106" cy="19957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44233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Игил –Тыва   </a:t>
            </a:r>
            <a:r>
              <a:rPr lang="ru-RU" sz="2400" b="1" cap="all" spc="0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улустун</a:t>
            </a:r>
            <a:r>
              <a:rPr lang="ru-RU" sz="2400" b="1" cap="all" spc="0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sz="24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ундезин</a:t>
            </a:r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24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ХѲгжу </a:t>
            </a:r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   </a:t>
            </a:r>
            <a:r>
              <a:rPr lang="ru-RU" sz="2400" b="1" cap="all" spc="0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херексели</a:t>
            </a:r>
            <a:endParaRPr lang="ru-RU" sz="2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000" b="1" cap="all" spc="0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Игилчинин</a:t>
            </a:r>
            <a:r>
              <a:rPr lang="ru-RU" sz="2000" b="1" cap="all" spc="0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spc="0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ужурлары</a:t>
            </a:r>
            <a:endParaRPr lang="ru-RU" sz="20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686800" cy="142876"/>
          </a:xfrm>
        </p:spPr>
        <p:txBody>
          <a:bodyPr>
            <a:noAutofit/>
          </a:bodyPr>
          <a:lstStyle/>
          <a:p>
            <a:pPr algn="ctr"/>
            <a:br>
              <a:rPr lang="ru-RU" sz="2000" b="0" i="1" dirty="0">
                <a:solidFill>
                  <a:srgbClr val="0070C0"/>
                </a:solidFill>
              </a:rPr>
            </a:br>
            <a:endParaRPr lang="ru-RU" sz="2000" b="0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785794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Чадаананын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уругларнын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 уран –</a:t>
            </a:r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чуул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школазы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.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Тыва </a:t>
            </a:r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хогжум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салбыры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.</a:t>
            </a:r>
            <a:endParaRPr lang="ru-RU" sz="1600" dirty="0"/>
          </a:p>
        </p:txBody>
      </p:sp>
      <p:pic>
        <p:nvPicPr>
          <p:cNvPr id="6" name="Picture 2" descr="C:\Users\lenovo\Desktop\Тув.нац. инстр\177.jpg"/>
          <p:cNvPicPr>
            <a:picLocks noChangeAspect="1" noChangeArrowheads="1"/>
          </p:cNvPicPr>
          <p:nvPr/>
        </p:nvPicPr>
        <p:blipFill>
          <a:blip r:embed="rId4" cstate="print"/>
          <a:srcRect l="5380" t="3329" r="58868"/>
          <a:stretch>
            <a:fillRect/>
          </a:stretch>
        </p:blipFill>
        <p:spPr bwMode="auto">
          <a:xfrm>
            <a:off x="0" y="0"/>
            <a:ext cx="25002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Мои документы\разное\Личное Байлак\природа Туувыы\IMG_2011_10_05_000014293.JPG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/>
          <a:stretch>
            <a:fillRect/>
          </a:stretch>
        </p:blipFill>
        <p:spPr bwMode="auto">
          <a:xfrm rot="11233335">
            <a:off x="12762728" y="9142078"/>
            <a:ext cx="9144000" cy="1321555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ot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801072" cy="63579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95250">
              <a:lnSpc>
                <a:spcPct val="200000"/>
              </a:lnSpc>
              <a:tabLst>
                <a:tab pos="173038" algn="l"/>
              </a:tabLst>
            </a:pP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7.Өгге келген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аалчыга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игилин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ойнаар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кылдыр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тутсуп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болур,ону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орунажып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болбас,эр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кижинин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сагыш-сеткили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ында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синген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дижиир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 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Игилди-Өгнүң хүндүткелдиг чери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дөр бажынга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азар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Ынаар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кайы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хамаанчок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кижи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эртип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болбас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Огнүң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ээзи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барда,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хүндүлүг аалчылар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ойнап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болур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Игилди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ол-шыктан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камгалап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ору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бедидир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азар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i="1" dirty="0"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501122" cy="52864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Келдирлээр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 биле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чугаалажыырындан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бужурганыр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игилчи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чораан .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Аалга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кээрге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чугаалажыырда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игилге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ойнай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кааптар.Оон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чугаалааанын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чугеле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кадайы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Бир-ле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уруун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айтырып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кудалар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келген,уруунун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улустун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оглунга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баар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хонну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чогун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харыы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манап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айтырарга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игилге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бир-ле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чиктиг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аялга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ойнай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каапкан.Кудалап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аалчылар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кадайындан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айтырганнар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олурары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?»-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айтырарга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кадайы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Хоржак,хоржак,уруум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бербес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» –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дээн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286808" cy="714380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 err="1">
                <a:solidFill>
                  <a:srgbClr val="002060"/>
                </a:solidFill>
              </a:rPr>
              <a:t>Келдирлээр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игилчидугайында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тоолчургу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чугаа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501122" cy="550075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Кудалап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улустун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бирээзи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унуп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чорааш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хыйланган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Уруунарны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аза-даа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албас,ашак-даа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албас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аалынарга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олура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кырызын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бар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чорда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ашак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аялга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ойнай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каапкан.Соолзуредир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унуп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чораан  кижи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Ам,ол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орары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айтырарга,кадайы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Ажырбас,ажырбас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аалымга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олургай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аан,диди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чугалаан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дир.Ол-ла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олчаан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игилге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чугааладып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ойнаарын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аппарган,Оон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чугааладып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ойнаан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чугаазын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кадайы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улуска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хелемечилеп,тайылбырлап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бээр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чораан.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50" y="285750"/>
            <a:ext cx="8858250" cy="12144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Бедик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мергежилдиг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игилчи</a:t>
            </a:r>
            <a:b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285860"/>
            <a:ext cx="8501122" cy="55164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Бедик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мергежилдиг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игилчини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байыр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наадымнарда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чалап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алыр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турган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Олар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чуг-ле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игилдээр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эвес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ыраажыларны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удеп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ойнаар,игилге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ойнап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тургаш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тоол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ыдар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ховар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игилчилер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чораан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Байыр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наадым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уезинде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кожуунардан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келген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дужуметтер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боттарынын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игилчилерин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чиштирип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моорейлештирер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чораан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Тиилээн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игилче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дээди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шаннал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алыр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турган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6"/>
            <a:ext cx="821537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Игилге </a:t>
            </a:r>
            <a:r>
              <a:rPr lang="ru-RU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чижип</a:t>
            </a: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моорейлежип</a:t>
            </a: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ойнаарынын</a:t>
            </a: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хевирлери</a:t>
            </a: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214422"/>
            <a:ext cx="8072494" cy="51468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173038">
              <a:lnSpc>
                <a:spcPct val="150000"/>
              </a:lnSpc>
              <a:buAutoNum type="arabicPeriod"/>
            </a:pP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Игилдин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тускай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бодунун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ундезин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аялгаларын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ойнаары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3038">
              <a:lnSpc>
                <a:spcPct val="150000"/>
              </a:lnSpc>
            </a:pP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2.Ыраажыны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удеп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ойнаары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3038">
              <a:lnSpc>
                <a:spcPct val="150000"/>
              </a:lnSpc>
            </a:pP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Ырлап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хоомейлеп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тоол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ыдып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игилге бодун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удеп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ойнаары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3038">
              <a:lnSpc>
                <a:spcPct val="150000"/>
              </a:lnSpc>
            </a:pP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4.Игилге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чугааладып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ойнаары,медээлеп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кыйгыржыыры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3038">
              <a:lnSpc>
                <a:spcPct val="150000"/>
              </a:lnSpc>
            </a:pP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5.Янзы буру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уннер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оттундуруп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ойнаары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.(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мал-маган,дириг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амыттаннар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бойдустун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шимээн-даажы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дээш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оон-даа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оске)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разное\Личное Байлак\природа Туувыы\IMG_2011_10_05_000014293.JPG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/>
          <a:stretch>
            <a:fillRect/>
          </a:stretch>
        </p:blipFill>
        <p:spPr bwMode="auto">
          <a:xfrm>
            <a:off x="13930378" y="5000636"/>
            <a:ext cx="9144000" cy="6858001"/>
          </a:xfrm>
          <a:prstGeom prst="rect">
            <a:avLst/>
          </a:prstGeom>
          <a:noFill/>
          <a:ln w="57150">
            <a:solidFill>
              <a:srgbClr val="FFFF00"/>
            </a:solidFill>
            <a:prstDash val="dash"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</a:rPr>
              <a:t>Айтырыглар</a:t>
            </a:r>
            <a:r>
              <a:rPr lang="ru-RU" sz="24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285860"/>
            <a:ext cx="7854696" cy="51435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dirty="0"/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1.Игилди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чуге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ору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бедидир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азарыл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l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2.Игилге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аялгадан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оске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канчаар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ойнаарыл,база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хеввирлери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кандыгыл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l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4.Игилчилер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канчаар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моорейге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чижип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ойнап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чорааныл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l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2.Игилдин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хылын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чунун-биле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хылдаарыл,чуге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l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5.Игилге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ойнавышаан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тоол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ыдып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болур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бе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l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6.Игилге каш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хардан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эгелеп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ойнап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оорениирил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l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7. Игилге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кым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ойнап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ооредип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чорааныл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ИГИЛ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920085"/>
            <a:ext cx="5572164" cy="44348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Хѳѳн чазаар</a:t>
            </a:r>
            <a:r>
              <a:rPr lang="ru-RU" sz="28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хѳгжумувус</a:t>
            </a:r>
            <a:endParaRPr lang="ru-RU" sz="2800" b="1" i="1" dirty="0">
              <a:ln w="11430"/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Кажан,чууден</a:t>
            </a:r>
            <a:r>
              <a:rPr lang="ru-RU" sz="28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дывылганыл</a:t>
            </a:r>
            <a:r>
              <a:rPr lang="ru-RU" sz="28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Ѳгбелерден дамчып</a:t>
            </a:r>
            <a:r>
              <a:rPr lang="ru-RU" sz="28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келген</a:t>
            </a:r>
            <a:endParaRPr lang="ru-RU" sz="2800" b="1" i="1" dirty="0">
              <a:ln w="11430"/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Ѳгден унген</a:t>
            </a:r>
            <a:r>
              <a:rPr lang="ru-RU" sz="28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эвес</a:t>
            </a:r>
            <a:r>
              <a:rPr lang="ru-RU" sz="28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деп</a:t>
            </a:r>
            <a:r>
              <a:rPr lang="ru-RU" sz="28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</a:t>
            </a:r>
            <a:r>
              <a:rPr lang="ru-RU" sz="28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ru-RU" sz="2800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 descr="C:\Users\lenovo\Desktop\Тув.нац. инстр\1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380" t="3329" r="57846"/>
          <a:stretch>
            <a:fillRect/>
          </a:stretch>
        </p:blipFill>
        <p:spPr bwMode="auto">
          <a:xfrm>
            <a:off x="0" y="0"/>
            <a:ext cx="2857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572164"/>
          </a:xfrm>
        </p:spPr>
        <p:txBody>
          <a:bodyPr>
            <a:noAutofit/>
          </a:bodyPr>
          <a:lstStyle/>
          <a:p>
            <a:pPr marL="536575">
              <a:lnSpc>
                <a:spcPct val="150000"/>
              </a:lnSpc>
            </a:pP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Өгнүң бүгү дерии-биле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кады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ѳ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гжум херекселдерин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делгеп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салыптарга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онзагай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ѳ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стуур.</a:t>
            </a: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ИГИЛ-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Ундезин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Тыва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ѳ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гжум херексели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езулуг-ла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бистиң өгбелеривистиң биске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арттырып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кааны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бурунгу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культураның тураскаалы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болур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144000" cy="4221088"/>
          </a:xfrm>
        </p:spPr>
        <p:txBody>
          <a:bodyPr>
            <a:noAutofit/>
          </a:bodyPr>
          <a:lstStyle/>
          <a:p>
            <a:pPr marL="536575" algn="ctr">
              <a:lnSpc>
                <a:spcPct val="150000"/>
              </a:lnSpc>
            </a:pP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Кичээнгейлиг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дыңнааныңнар</a:t>
            </a: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дээш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четтирдим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619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928670"/>
            <a:ext cx="8643966" cy="56436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8"/>
            <a:ext cx="86439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Сорулгазы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Тыва ундезин хогжум херекселдери биле таныштырары</a:t>
            </a:r>
          </a:p>
          <a:p>
            <a:pPr algn="ctr">
              <a:lnSpc>
                <a:spcPct val="200000"/>
              </a:lnSpc>
            </a:pP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2.Тыва хогжумге сонуургалын, чоргааралын улгаттырар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Дерилгези:</a:t>
            </a:r>
          </a:p>
          <a:p>
            <a:pPr algn="ctr">
              <a:lnSpc>
                <a:spcPct val="200000"/>
              </a:lnSpc>
            </a:pP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Өг ханазында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хогжум </a:t>
            </a:r>
            <a:r>
              <a:rPr lang="ru-RU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херекселдерин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азып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каан</a:t>
            </a:r>
            <a:endParaRPr lang="ru-RU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2.Өгнүң херекселдери-аяк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сава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эдилелдер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аймаан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делгээн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857224" y="571480"/>
          <a:ext cx="7643866" cy="64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273050" lvl="0" indent="-4763">
              <a:buNone/>
            </a:pPr>
            <a:r>
              <a:rPr lang="ru-RU" dirty="0">
                <a:solidFill>
                  <a:srgbClr val="002060"/>
                </a:solidFill>
              </a:rPr>
              <a:t>Игил-бурунгу </a:t>
            </a:r>
            <a:r>
              <a:rPr lang="ru-RU" dirty="0" err="1">
                <a:solidFill>
                  <a:srgbClr val="002060"/>
                </a:solidFill>
              </a:rPr>
              <a:t>Тывага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</a:t>
            </a:r>
            <a:r>
              <a:rPr lang="ru-RU" dirty="0" err="1">
                <a:solidFill>
                  <a:srgbClr val="002060"/>
                </a:solidFill>
                <a:latin typeface="Constantia"/>
              </a:rPr>
              <a:t>ѳ</a:t>
            </a:r>
            <a:r>
              <a:rPr lang="ru-RU" dirty="0" err="1">
                <a:solidFill>
                  <a:srgbClr val="002060"/>
                </a:solidFill>
              </a:rPr>
              <a:t>гжум  </a:t>
            </a:r>
            <a:r>
              <a:rPr lang="ru-RU" dirty="0">
                <a:solidFill>
                  <a:srgbClr val="002060"/>
                </a:solidFill>
              </a:rPr>
              <a:t>херекселдеринден кол черни ээлеп,сайзыралдын ангы-ангы чадаларын эртип,тускай, чуг-ле игилге ойнаар аялгалар,ырлардан </a:t>
            </a:r>
            <a:r>
              <a:rPr lang="ru-RU" dirty="0" err="1">
                <a:solidFill>
                  <a:srgbClr val="002060"/>
                </a:solidFill>
              </a:rPr>
              <a:t>ѳске </a:t>
            </a:r>
            <a:r>
              <a:rPr lang="ru-RU" dirty="0">
                <a:solidFill>
                  <a:srgbClr val="002060"/>
                </a:solidFill>
              </a:rPr>
              <a:t>мал-маган </a:t>
            </a:r>
            <a:r>
              <a:rPr lang="ru-RU" dirty="0" err="1">
                <a:solidFill>
                  <a:srgbClr val="002060"/>
                </a:solidFill>
              </a:rPr>
              <a:t>ѳттунери</a:t>
            </a:r>
            <a:r>
              <a:rPr lang="ru-RU" dirty="0">
                <a:solidFill>
                  <a:srgbClr val="002060"/>
                </a:solidFill>
              </a:rPr>
              <a:t>,бойдустун янзы буру дааш-шимээнин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ѳ</a:t>
            </a:r>
            <a:r>
              <a:rPr lang="ru-RU" dirty="0" err="1">
                <a:solidFill>
                  <a:srgbClr val="002060"/>
                </a:solidFill>
              </a:rPr>
              <a:t>ттундуруп </a:t>
            </a:r>
            <a:r>
              <a:rPr lang="ru-RU" dirty="0">
                <a:solidFill>
                  <a:srgbClr val="002060"/>
                </a:solidFill>
              </a:rPr>
              <a:t>ойнаар хевирлери дээш,игилге чугааладып ойнаарынын аяны тыптып,сайзырап чораан.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60" y="2857496"/>
            <a:ext cx="452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Ак-көк өөм</a:t>
            </a: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14546" y="2214554"/>
            <a:ext cx="5072098" cy="1071570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785794"/>
            <a:ext cx="8643998" cy="5572164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Уян</a:t>
            </a: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ырны</a:t>
            </a: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игил</a:t>
            </a: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ырлаан</a:t>
            </a:r>
            <a:endParaRPr lang="ru-RU" sz="4000" dirty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Угу </a:t>
            </a: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кайыын</a:t>
            </a: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тывылган</a:t>
            </a: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чоор</a:t>
            </a: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Кидис</a:t>
            </a: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ѳгде кавай</a:t>
            </a: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чайгаан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Кырган-Ава</a:t>
            </a: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ырындан</a:t>
            </a: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lang="ru-RU" sz="4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Администратор\Мои документы\Мои рисунки\тува респ. в картинах\bij_xem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214290"/>
            <a:ext cx="70008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Хѳѳн чазаар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хѳгжумувус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Кажан,чууден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дывылганыл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ѳгбелерден  дамчып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келген</a:t>
            </a:r>
            <a:endParaRPr lang="ru-RU" sz="2400" b="1" i="1" dirty="0">
              <a:ln w="11430"/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ѳгден унген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эвес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деп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ru-RU" sz="2400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571668" y="857232"/>
            <a:ext cx="11060286" cy="500066"/>
          </a:xfrm>
        </p:spPr>
        <p:txBody>
          <a:bodyPr>
            <a:normAutofit/>
          </a:bodyPr>
          <a:lstStyle/>
          <a:p>
            <a:pPr algn="ctr"/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Игил </a:t>
            </a:r>
            <a:r>
              <a:rPr lang="ru-RU" sz="2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деп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чул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714488"/>
            <a:ext cx="8572560" cy="43926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Игил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Тыва 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ырларны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ойнап,удеп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чораан   ундезин Тыва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ѳ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гжум херексели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Игил чуг-ле Тыва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чонда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эвес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 ,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моол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хакас,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алтай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дээш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өске-даа чоннарда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бар.</a:t>
            </a:r>
          </a:p>
          <a:p>
            <a:pPr>
              <a:lnSpc>
                <a:spcPct val="150000"/>
              </a:lnSpc>
            </a:pP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Олар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колдуунда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дөмей, ындыг-даа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болза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Тыва игил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онзагай,тускай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ховар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ѳ</a:t>
            </a:r>
            <a:r>
              <a:rPr lang="ru-RU" sz="28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гжум херексели</a:t>
            </a:r>
            <a:r>
              <a:rPr lang="ru-RU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851648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err="1">
                <a:solidFill>
                  <a:srgbClr val="002060"/>
                </a:solidFill>
              </a:rPr>
              <a:t>Игил</a:t>
            </a:r>
            <a:r>
              <a:rPr lang="ru-RU" sz="2800" b="0" dirty="0">
                <a:solidFill>
                  <a:srgbClr val="002060"/>
                </a:solidFill>
              </a:rPr>
              <a:t>  эр </a:t>
            </a:r>
            <a:r>
              <a:rPr lang="ru-RU" sz="2800" b="0" dirty="0" err="1">
                <a:solidFill>
                  <a:srgbClr val="002060"/>
                </a:solidFill>
              </a:rPr>
              <a:t>кижинин</a:t>
            </a:r>
            <a:r>
              <a:rPr lang="ru-RU" sz="2800" b="0" dirty="0">
                <a:solidFill>
                  <a:srgbClr val="002060"/>
                </a:solidFill>
              </a:rPr>
              <a:t> база </a:t>
            </a:r>
            <a:r>
              <a:rPr lang="ru-RU" sz="2800" b="0" dirty="0" err="1">
                <a:solidFill>
                  <a:srgbClr val="002060"/>
                </a:solidFill>
              </a:rPr>
              <a:t>бир</a:t>
            </a:r>
            <a:r>
              <a:rPr lang="ru-RU" sz="2800" b="0" dirty="0">
                <a:solidFill>
                  <a:srgbClr val="002060"/>
                </a:solidFill>
              </a:rPr>
              <a:t> кол </a:t>
            </a:r>
            <a:r>
              <a:rPr lang="ru-RU" sz="2800" b="0" dirty="0" err="1">
                <a:solidFill>
                  <a:srgbClr val="002060"/>
                </a:solidFill>
              </a:rPr>
              <a:t>эди</a:t>
            </a:r>
            <a:endParaRPr lang="ru-RU" sz="2800" b="0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500174"/>
          <a:ext cx="785469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42910" y="500042"/>
          <a:ext cx="777240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0" y="1643050"/>
          <a:ext cx="885828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Мои документы\разное\Личное Байлак\природа Туувыы\IMG_2011_10_05_000014293.JPG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/>
          <a:stretch>
            <a:fillRect/>
          </a:stretch>
        </p:blipFill>
        <p:spPr bwMode="auto">
          <a:xfrm flipH="1">
            <a:off x="22645814" y="5286388"/>
            <a:ext cx="571504" cy="6858001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ot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1882" y="5786454"/>
            <a:ext cx="7943848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ru-RU" sz="2700" i="1" dirty="0">
                <a:latin typeface="Arial" pitchFamily="34" charset="0"/>
                <a:cs typeface="Arial" pitchFamily="34" charset="0"/>
              </a:rPr>
            </a:br>
            <a:endParaRPr lang="ru-RU" sz="27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785795"/>
            <a:ext cx="9144000" cy="7058742"/>
          </a:xfrm>
          <a:prstGeom prst="roundRect">
            <a:avLst>
              <a:gd name="adj" fmla="val 1778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Игилдин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хылы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ыяап-ла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аът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кудуруу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Чүге дизе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уну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тускай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Игилди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колдуунда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эр улус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ойнаар,Кыс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улус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игил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ойнаарга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уруу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ыглаган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апаар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санап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чораан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3.Игилге ойнаар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уелерлиг-кежээ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мал-маган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ажылы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тонгенде,тоолдар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ыдарда,ыглаган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уруг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удударда,мунгараанын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чазып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сагыш-сеткил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оожургадыырда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Огнун эр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ээзи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игил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ойнап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орда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шаптыктавас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Чардыктырбас,сагыжын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хандыр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ойнап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алзын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дижиир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071538" y="324685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Чижээлээрге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8007" y="2967335"/>
            <a:ext cx="34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884</Words>
  <Application>Microsoft Office PowerPoint</Application>
  <PresentationFormat>Экран (4:3)</PresentationFormat>
  <Paragraphs>72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Constantia</vt:lpstr>
      <vt:lpstr>Times New Roman</vt:lpstr>
      <vt:lpstr>Wingdings 2</vt:lpstr>
      <vt:lpstr>Поток</vt:lpstr>
      <vt:lpstr> </vt:lpstr>
      <vt:lpstr>Презентация PowerPoint</vt:lpstr>
      <vt:lpstr>Презентация PowerPoint</vt:lpstr>
      <vt:lpstr> </vt:lpstr>
      <vt:lpstr>Презентация PowerPoint</vt:lpstr>
      <vt:lpstr>Игил деп чул?</vt:lpstr>
      <vt:lpstr>Игил  эр кижинин база бир кол эди</vt:lpstr>
      <vt:lpstr>Презентация PowerPoint</vt:lpstr>
      <vt:lpstr> </vt:lpstr>
      <vt:lpstr>                   7.Өгге келген аалчыга игилин ойнаар кылдыр тутсуп болур,ону орунажып  болбас,эр кижинин сагыш-сеткили ында синген дижиир. 8.  Игилди-Өгнүң хүндүткелдиг чери – дөр бажынга азар. Ынаар кайы хамаанчок кижи эртип болбас.  9 Огнүң эр ээзи барда, хүндүлүг аалчылар ойнап болур. 10 Игилди ол-шыктан камгалап ору бедидир азар.   </vt:lpstr>
      <vt:lpstr>Келдирлээр болгаш улус биле чугаалажыырындан бужурганыр игилчи чораан .Аалга улус кээрге  чугаалажыырда игилге ойнай кааптар.Оон чуну чугаалааанын чугеле  кадайы билир турган. Бир-ле хун уруун айтырып кудалар келген,уруунун ол улустун оглунга баар хонну чогун билир болгаш , кажан харыы манап айтырарга игилге бир-ле чиктиг аялга ойнай каапкан.Кудалап келген аалчылар кадайындан айтырганнар- «Ол чуу деп  олурары  ол?»-деп айтырарга ,кадайы- «Хоржак,хоржак,уруум бербес мен » –диди дээн.</vt:lpstr>
      <vt:lpstr>Кудалап келген улустун  бирээзи унуп бар чорааш хыйланган чуве дир  «Уруунарны аза-даа албас,ашак-даа албас, аалынарга олура кырызын « деп  бар чорда ,ашак база бир аялга ойнай каапкан.Соолзуредир унуп бар чораан  кижи «Ам,ол чуу деп  орары ол?» деп айтырарга,кадайы «Ажырбас,ажырбас, аалымга олургай аан,диди»- деп чугалаан чуве дир.Ол-ла олчаан оон игилге чугааладып ойнаарын чон билир аппарган,Оон чугааладып ойнаан чугаазын кадайы улуска хелемечилеп,тайылбырлап бээр чораан. </vt:lpstr>
      <vt:lpstr> Бедик мергежилдиг игилчи </vt:lpstr>
      <vt:lpstr>Презентация PowerPoint</vt:lpstr>
      <vt:lpstr>Айтырыглар:</vt:lpstr>
      <vt:lpstr>ИГИЛ </vt:lpstr>
      <vt:lpstr>Өгнүң бүгү дерии-биле кады хѳгжум херекселдерин  делгеп салыптарга онзагай кѳстуур. ИГИЛ- Ундезин Тыва хѳгжум херексели  езулуг-ла бистиң өгбелеривистиң биске арттырып кааны, бурунгу культураның тураскаалы болур. </vt:lpstr>
      <vt:lpstr>Кичээнгейлиг дыңнааныңнар   дээш четтирдим!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setepaa2003@outlook.com</cp:lastModifiedBy>
  <cp:revision>184</cp:revision>
  <dcterms:modified xsi:type="dcterms:W3CDTF">2025-04-07T08:31:39Z</dcterms:modified>
</cp:coreProperties>
</file>